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6" r:id="rId3"/>
    <p:sldId id="272" r:id="rId4"/>
    <p:sldId id="274" r:id="rId5"/>
    <p:sldId id="275" r:id="rId6"/>
    <p:sldId id="276" r:id="rId7"/>
    <p:sldId id="277" r:id="rId8"/>
    <p:sldId id="278" r:id="rId9"/>
    <p:sldId id="280" r:id="rId10"/>
    <p:sldId id="283" r:id="rId11"/>
    <p:sldId id="281" r:id="rId12"/>
    <p:sldId id="26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837"/>
  </p:normalViewPr>
  <p:slideViewPr>
    <p:cSldViewPr snapToGrid="0" snapToObjects="1">
      <p:cViewPr varScale="1">
        <p:scale>
          <a:sx n="135" d="100"/>
          <a:sy n="135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Features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Sheet1!$Q$13:$Q$16</c:f>
              <c:strCache>
                <c:ptCount val="4"/>
                <c:pt idx="0">
                  <c:v>Avg WHP </c:v>
                </c:pt>
                <c:pt idx="1">
                  <c:v>Avg WHT  </c:v>
                </c:pt>
                <c:pt idx="2">
                  <c:v>Avg Choke </c:v>
                </c:pt>
                <c:pt idx="3">
                  <c:v>Avg Downhole P</c:v>
                </c:pt>
              </c:strCache>
            </c:strRef>
          </c:cat>
          <c:val>
            <c:numRef>
              <c:f>Sheet1!$R$13:$R$16</c:f>
              <c:numCache>
                <c:formatCode>General</c:formatCode>
                <c:ptCount val="4"/>
                <c:pt idx="0">
                  <c:v>0.30170000000000002</c:v>
                </c:pt>
                <c:pt idx="1">
                  <c:v>0.29170000000000001</c:v>
                </c:pt>
                <c:pt idx="2">
                  <c:v>0.20649999999999999</c:v>
                </c:pt>
                <c:pt idx="3">
                  <c:v>0.19989999999999999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4-674D-813C-29C3D3C06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599120"/>
        <c:axId val="686639760"/>
      </c:barChart>
      <c:catAx>
        <c:axId val="686599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639760"/>
        <c:crosses val="autoZero"/>
        <c:auto val="1"/>
        <c:lblAlgn val="ctr"/>
        <c:lblOffset val="100"/>
        <c:noMultiLvlLbl val="0"/>
      </c:catAx>
      <c:valAx>
        <c:axId val="68663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59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Ensemble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Sheet1!$A$31:$A$34</c:f>
              <c:strCache>
                <c:ptCount val="4"/>
                <c:pt idx="0">
                  <c:v>AdaBoost</c:v>
                </c:pt>
                <c:pt idx="1">
                  <c:v>Decision Tree</c:v>
                </c:pt>
                <c:pt idx="2">
                  <c:v>KNN</c:v>
                </c:pt>
                <c:pt idx="3">
                  <c:v>Bagging Tree</c:v>
                </c:pt>
              </c:strCache>
            </c:strRef>
          </c:cat>
          <c:val>
            <c:numRef>
              <c:f>Sheet1!$B$31:$B$34</c:f>
              <c:numCache>
                <c:formatCode>General</c:formatCode>
                <c:ptCount val="4"/>
                <c:pt idx="0">
                  <c:v>6.00300150075037E-3</c:v>
                </c:pt>
                <c:pt idx="1">
                  <c:v>6.1063264221158903E-2</c:v>
                </c:pt>
                <c:pt idx="2">
                  <c:v>0.148219032429558</c:v>
                </c:pt>
                <c:pt idx="3">
                  <c:v>6.1063264221158903E-2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60-1D4E-8C38-311E91212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14494304"/>
        <c:axId val="714474128"/>
      </c:barChart>
      <c:catAx>
        <c:axId val="714494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474128"/>
        <c:crosses val="autoZero"/>
        <c:auto val="1"/>
        <c:lblAlgn val="ctr"/>
        <c:lblOffset val="100"/>
        <c:noMultiLvlLbl val="0"/>
      </c:catAx>
      <c:valAx>
        <c:axId val="714474128"/>
        <c:scaling>
          <c:orientation val="minMax"/>
          <c:max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49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14FC3-6470-BC4C-A5FE-0422851DC0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14FC3-6470-BC4C-A5FE-0422851DC0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14FC3-6470-BC4C-A5FE-0422851DC0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5/18/2019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equinor.com/dataset/Volv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74806-8C6D-EA44-A481-D67D549D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298" y="252707"/>
            <a:ext cx="9720072" cy="14690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Arial" panose="020B0604020202020204" pitchFamily="34" charset="0"/>
              </a:rPr>
              <a:t>A Machine Learning optimization model for oil production</a:t>
            </a:r>
            <a:br>
              <a:rPr lang="en-US" sz="5400" dirty="0"/>
            </a:b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B0175B-E13F-BC4B-9039-808336056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9974" y="1295026"/>
            <a:ext cx="8512052" cy="42679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D575E1-74EB-4043-8A21-6639676A9FE5}"/>
              </a:ext>
            </a:extLst>
          </p:cNvPr>
          <p:cNvSpPr txBox="1"/>
          <p:nvPr/>
        </p:nvSpPr>
        <p:spPr>
          <a:xfrm>
            <a:off x="1716066" y="5849655"/>
            <a:ext cx="868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By:</a:t>
            </a:r>
          </a:p>
          <a:p>
            <a:pPr algn="ctr"/>
            <a:r>
              <a:rPr lang="en-US" sz="2400" dirty="0"/>
              <a:t>Sailendra Mahapatra |  </a:t>
            </a:r>
            <a:r>
              <a:rPr lang="en-US" sz="2400" dirty="0" err="1"/>
              <a:t>Vivek</a:t>
            </a:r>
            <a:r>
              <a:rPr lang="en-US" sz="2400" dirty="0"/>
              <a:t> </a:t>
            </a:r>
            <a:r>
              <a:rPr lang="en-US" sz="2400" dirty="0" err="1"/>
              <a:t>Baghel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79D5A-E5A6-D441-A13D-3752E91460C9}"/>
              </a:ext>
            </a:extLst>
          </p:cNvPr>
          <p:cNvSpPr txBox="1"/>
          <p:nvPr/>
        </p:nvSpPr>
        <p:spPr>
          <a:xfrm>
            <a:off x="8610600" y="6356350"/>
            <a:ext cx="338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hangingPunct="0"/>
            <a:r>
              <a:rPr lang="en-US" sz="1200" i="1" kern="0" dirty="0">
                <a:latin typeface="Arial"/>
                <a:cs typeface="Arial"/>
                <a:sym typeface="Arial"/>
              </a:rPr>
              <a:t>Data Analytics &amp; Visualization Bootcamp</a:t>
            </a:r>
          </a:p>
          <a:p>
            <a:pPr algn="ctr" hangingPunct="0"/>
            <a:r>
              <a:rPr lang="en-US" sz="1200" kern="0" dirty="0">
                <a:latin typeface="Arial"/>
                <a:cs typeface="Arial"/>
                <a:sym typeface="Arial"/>
              </a:rPr>
              <a:t>Rice University - Trilogy</a:t>
            </a:r>
          </a:p>
          <a:p>
            <a:endParaRPr lang="en-US" sz="12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AD950-1666-FB44-963E-883ECC0D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466" y="6374978"/>
            <a:ext cx="2743200" cy="365125"/>
          </a:xfrm>
        </p:spPr>
        <p:txBody>
          <a:bodyPr/>
          <a:lstStyle/>
          <a:p>
            <a:r>
              <a:rPr lang="en-US" dirty="0"/>
              <a:t>5/18/2019 </a:t>
            </a:r>
          </a:p>
        </p:txBody>
      </p:sp>
    </p:spTree>
    <p:extLst>
      <p:ext uri="{BB962C8B-B14F-4D97-AF65-F5344CB8AC3E}">
        <p14:creationId xmlns:p14="http://schemas.microsoft.com/office/powerpoint/2010/main" val="283873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93C74-C47B-1C4C-A6C2-4421F0F6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603B-24A9-F347-A3DE-BF261A1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4A11ED-2046-B547-9154-5F8C797D1F81}"/>
              </a:ext>
            </a:extLst>
          </p:cNvPr>
          <p:cNvSpPr/>
          <p:nvPr/>
        </p:nvSpPr>
        <p:spPr>
          <a:xfrm>
            <a:off x="0" y="0"/>
            <a:ext cx="2244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kern="0" dirty="0">
                <a:latin typeface="Arial"/>
                <a:cs typeface="Arial"/>
                <a:sym typeface="Arial"/>
              </a:rPr>
              <a:t>Conclusions</a:t>
            </a:r>
            <a:r>
              <a:rPr lang="en-US" sz="2800" kern="0" dirty="0">
                <a:latin typeface="Arial"/>
                <a:cs typeface="Arial"/>
                <a:sym typeface="Arial"/>
              </a:rPr>
              <a:t>: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B35B9-A01E-8C44-AC37-2F9A0D537900}"/>
              </a:ext>
            </a:extLst>
          </p:cNvPr>
          <p:cNvSpPr txBox="1"/>
          <p:nvPr/>
        </p:nvSpPr>
        <p:spPr>
          <a:xfrm>
            <a:off x="0" y="755613"/>
            <a:ext cx="11855168" cy="641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7713" indent="-747713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Dataset is of non-Gaussian distribution for a complex geological structure of field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endParaRPr lang="en-US" sz="800" dirty="0"/>
          </a:p>
          <a:p>
            <a:pPr marL="806450" indent="-80645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ML ensemble classifiers show low prediction score 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2300" dirty="0"/>
              <a:t>		- doubtful feature importance(over/under fitting)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endParaRPr lang="en-US" sz="800" dirty="0"/>
          </a:p>
          <a:p>
            <a:pPr marL="747713" indent="-747713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Ridge Regression shows data variability scenarios and yielded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2300" dirty="0"/>
              <a:t>		 maximum prediction score of 0.41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endParaRPr lang="en-US" sz="800" dirty="0"/>
          </a:p>
          <a:p>
            <a:pPr marL="806450" indent="-80645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Categorized the daily oil production in to 24 ranges (250 </a:t>
            </a:r>
            <a:r>
              <a:rPr lang="en-US" sz="2300" dirty="0" err="1"/>
              <a:t>bbls</a:t>
            </a:r>
            <a:r>
              <a:rPr lang="en-US" sz="2300" dirty="0"/>
              <a:t> interval), 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2300" dirty="0"/>
              <a:t>		KNN analysis on individual wells show better test accuracy (&gt;.75),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2300" dirty="0"/>
              <a:t>		on aggregate wells yields a train/test score: 0.732/0.7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endParaRPr lang="en-US" sz="800" dirty="0"/>
          </a:p>
          <a:p>
            <a:pPr marL="808038" indent="-80010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The model predicts better for the lower category oil production ranges up to 11 (2750 </a:t>
            </a:r>
            <a:r>
              <a:rPr lang="en-US" sz="2300" dirty="0" err="1"/>
              <a:t>bbls</a:t>
            </a:r>
            <a:r>
              <a:rPr lang="en-US" sz="2300" dirty="0"/>
              <a:t>)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endParaRPr lang="en-US" sz="800" dirty="0"/>
          </a:p>
          <a:p>
            <a:pPr marL="808038" indent="-808038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v"/>
            </a:pPr>
            <a:r>
              <a:rPr lang="en-US" sz="2300" dirty="0"/>
              <a:t>While the model performance in terms of prediction accuracy fits to the historical data, 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800" dirty="0"/>
              <a:t>		</a:t>
            </a:r>
            <a:r>
              <a:rPr lang="en-US" sz="2300" dirty="0"/>
              <a:t>further analysis on the prediction modeling is planned by generating</a:t>
            </a:r>
          </a:p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sz="2300" dirty="0"/>
              <a:t>		a time-differenced dataset from the time-series dataset</a:t>
            </a:r>
          </a:p>
        </p:txBody>
      </p:sp>
    </p:spTree>
    <p:extLst>
      <p:ext uri="{BB962C8B-B14F-4D97-AF65-F5344CB8AC3E}">
        <p14:creationId xmlns:p14="http://schemas.microsoft.com/office/powerpoint/2010/main" val="195735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Acknowledgements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We are thankful to our mentor/instructor Camden Kirkland for his valuable guidance, time and constant encouragement.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Our sincere thanks to Trilogy and Rice University for conducting the Boot Camp and allowing us to learn and carry out the present analysis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Thanks are also due to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Equinor</a:t>
            </a:r>
            <a:r>
              <a:rPr lang="en-US" sz="2400" kern="0" dirty="0">
                <a:latin typeface="Arial"/>
                <a:cs typeface="Arial"/>
                <a:sym typeface="Arial"/>
              </a:rPr>
              <a:t> oil company for the dataset, Python/Lib/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SkiLearn</a:t>
            </a:r>
            <a:r>
              <a:rPr lang="en-US" sz="2400" kern="0" dirty="0">
                <a:latin typeface="Arial"/>
                <a:cs typeface="Arial"/>
                <a:sym typeface="Arial"/>
              </a:rPr>
              <a:t> developers for their coding modules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280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A15BE-634D-2146-B1A3-5055B003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D2922-2731-E443-9B6A-B227B650CE3B}"/>
              </a:ext>
            </a:extLst>
          </p:cNvPr>
          <p:cNvSpPr txBox="1"/>
          <p:nvPr/>
        </p:nvSpPr>
        <p:spPr>
          <a:xfrm>
            <a:off x="0" y="2875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Thank You for your time and patience !</a:t>
            </a:r>
          </a:p>
        </p:txBody>
      </p:sp>
    </p:spTree>
    <p:extLst>
      <p:ext uri="{BB962C8B-B14F-4D97-AF65-F5344CB8AC3E}">
        <p14:creationId xmlns:p14="http://schemas.microsoft.com/office/powerpoint/2010/main" val="274079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sz="1200" u="sng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Contents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Introduction			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</a:t>
            </a:r>
            <a:r>
              <a:rPr lang="en-US" sz="2000" kern="0" dirty="0">
                <a:latin typeface="Arial"/>
                <a:cs typeface="Arial"/>
                <a:sym typeface="Arial"/>
              </a:rPr>
              <a:t>Data Statistics</a:t>
            </a:r>
          </a:p>
          <a:p>
            <a:pPr hangingPunct="0"/>
            <a:r>
              <a:rPr lang="en-US" sz="2000" kern="0" dirty="0">
                <a:latin typeface="Arial"/>
                <a:cs typeface="Arial"/>
                <a:sym typeface="Arial"/>
              </a:rPr>
              <a:t>		ML Classifiers – Ensemble analysis on aggregate samples</a:t>
            </a:r>
            <a:r>
              <a:rPr lang="en-US" sz="2200" kern="0" dirty="0">
                <a:latin typeface="Arial"/>
                <a:cs typeface="Arial"/>
                <a:sym typeface="Arial"/>
              </a:rPr>
              <a:t>				</a:t>
            </a:r>
          </a:p>
          <a:p>
            <a:pPr hangingPunct="0"/>
            <a:r>
              <a:rPr lang="en-US" sz="2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		</a:t>
            </a:r>
            <a:r>
              <a:rPr lang="en-US" sz="20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Ridge Regression Variance Model</a:t>
            </a:r>
            <a:endParaRPr lang="en-US" sz="2200" kern="0" dirty="0">
              <a:solidFill>
                <a:prstClr val="black"/>
              </a:solidFill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</a:t>
            </a:r>
            <a:r>
              <a:rPr lang="en-US" sz="2000" kern="0" dirty="0">
                <a:latin typeface="Arial"/>
                <a:cs typeface="Arial"/>
                <a:sym typeface="Arial"/>
              </a:rPr>
              <a:t>KNN on oil production categories (ranges)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Conclusions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Acknowledgements</a:t>
            </a:r>
          </a:p>
          <a:p>
            <a:pPr hangingPunct="0"/>
            <a:endParaRPr lang="en-US" sz="1600" kern="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Final Project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u="sng" kern="0" dirty="0">
              <a:solidFill>
                <a:srgbClr val="0000FF"/>
              </a:solidFill>
              <a:latin typeface="Times New Roman" panose="02020603050405020304" pitchFamily="18" charset="0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7017F-2105-9C49-92D9-CA743790160A}"/>
              </a:ext>
            </a:extLst>
          </p:cNvPr>
          <p:cNvSpPr txBox="1"/>
          <p:nvPr/>
        </p:nvSpPr>
        <p:spPr>
          <a:xfrm>
            <a:off x="2388818" y="6183670"/>
            <a:ext cx="611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Map : </a:t>
            </a:r>
            <a:r>
              <a:rPr lang="en-US" dirty="0" err="1"/>
              <a:t>Equinor’s</a:t>
            </a:r>
            <a:r>
              <a:rPr lang="en-US" dirty="0"/>
              <a:t> oil field production from 2008 to 2016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3EAD51-E21E-C84D-B36F-398A792D9749}"/>
              </a:ext>
            </a:extLst>
          </p:cNvPr>
          <p:cNvGrpSpPr/>
          <p:nvPr/>
        </p:nvGrpSpPr>
        <p:grpSpPr>
          <a:xfrm>
            <a:off x="2495773" y="729843"/>
            <a:ext cx="5841402" cy="5423532"/>
            <a:chOff x="2495773" y="729843"/>
            <a:chExt cx="5841402" cy="54235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08E691-DFC5-E742-B070-350A64D7D72A}"/>
                </a:ext>
              </a:extLst>
            </p:cNvPr>
            <p:cNvGrpSpPr/>
            <p:nvPr/>
          </p:nvGrpSpPr>
          <p:grpSpPr>
            <a:xfrm>
              <a:off x="2495773" y="729843"/>
              <a:ext cx="5841402" cy="5423532"/>
              <a:chOff x="2248348" y="729842"/>
              <a:chExt cx="6088827" cy="58280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91E905E-361A-994F-B946-7C4B95D09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48348" y="729842"/>
                <a:ext cx="6088827" cy="582806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47271-C1CA-5743-A586-DBC3EE841BE1}"/>
                  </a:ext>
                </a:extLst>
              </p:cNvPr>
              <p:cNvSpPr txBox="1"/>
              <p:nvPr/>
            </p:nvSpPr>
            <p:spPr>
              <a:xfrm>
                <a:off x="4733365" y="4593515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UK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A30621-5A24-CE45-ADC1-FDB7A747220E}"/>
                  </a:ext>
                </a:extLst>
              </p:cNvPr>
              <p:cNvSpPr txBox="1"/>
              <p:nvPr/>
            </p:nvSpPr>
            <p:spPr>
              <a:xfrm>
                <a:off x="6357769" y="1815882"/>
                <a:ext cx="909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Norway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47E802-B055-8040-BA27-440E651FC574}"/>
                  </a:ext>
                </a:extLst>
              </p:cNvPr>
              <p:cNvSpPr txBox="1"/>
              <p:nvPr/>
            </p:nvSpPr>
            <p:spPr>
              <a:xfrm>
                <a:off x="5323779" y="3901450"/>
                <a:ext cx="77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N. Sea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05D8DA-F8D8-0D4D-8F64-0DCE96D4147E}"/>
                </a:ext>
              </a:extLst>
            </p:cNvPr>
            <p:cNvSpPr/>
            <p:nvPr/>
          </p:nvSpPr>
          <p:spPr>
            <a:xfrm flipH="1">
              <a:off x="5529431" y="2700169"/>
              <a:ext cx="182436" cy="18188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7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9466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Final Project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hangingPunct="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Data source: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1" u="sng" dirty="0">
                <a:solidFill>
                  <a:srgbClr val="0000FF"/>
                </a:solidFill>
                <a:latin typeface="Times New Roman" panose="02020603050405020304" pitchFamily="18" charset="0"/>
                <a:hlinkClick r:id="rId2"/>
              </a:rPr>
              <a:t>https://data.equinor.com/dataset/Volve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hangingPunct="0"/>
            <a:endParaRPr 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hangingPunct="0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</a:rPr>
              <a:t>Daily production data:</a:t>
            </a:r>
          </a:p>
          <a:p>
            <a:pPr hangingPunct="0"/>
            <a:endParaRPr lang="en-US" sz="2200" dirty="0">
              <a:latin typeface="Times New Roman" panose="02020603050405020304" pitchFamily="18" charset="0"/>
            </a:endParaRPr>
          </a:p>
          <a:p>
            <a:pPr hangingPunct="0"/>
            <a:endParaRPr lang="en-US" sz="2200" dirty="0">
              <a:latin typeface="Times New Roman" panose="02020603050405020304" pitchFamily="18" charset="0"/>
            </a:endParaRPr>
          </a:p>
          <a:p>
            <a:pPr hangingPunct="0"/>
            <a:endParaRPr 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hangingPunct="0"/>
            <a:endParaRPr lang="en-US" u="sng" kern="0" dirty="0">
              <a:solidFill>
                <a:srgbClr val="0000FF"/>
              </a:solidFill>
              <a:latin typeface="Times New Roman" panose="02020603050405020304" pitchFamily="18" charset="0"/>
              <a:cs typeface="Arial"/>
              <a:sym typeface="Arial"/>
            </a:endParaRPr>
          </a:p>
          <a:p>
            <a:pPr hangingPunct="0"/>
            <a:endParaRPr lang="en-US" u="sng" kern="0" dirty="0">
              <a:solidFill>
                <a:srgbClr val="0000FF"/>
              </a:solidFill>
              <a:latin typeface="Times New Roman" panose="02020603050405020304" pitchFamily="18" charset="0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9A19-F249-AE4E-99E4-8E1C7A2E3F15}"/>
              </a:ext>
            </a:extLst>
          </p:cNvPr>
          <p:cNvSpPr txBox="1"/>
          <p:nvPr/>
        </p:nvSpPr>
        <p:spPr>
          <a:xfrm>
            <a:off x="2753958" y="2316806"/>
            <a:ext cx="859984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Pressure Readings – Well Head, Tubing Downhole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Choke size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On stream hours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Temperature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Oil production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5DB1E-19F3-2F4C-9972-584487245921}"/>
              </a:ext>
            </a:extLst>
          </p:cNvPr>
          <p:cNvSpPr txBox="1"/>
          <p:nvPr/>
        </p:nvSpPr>
        <p:spPr>
          <a:xfrm>
            <a:off x="838200" y="4751705"/>
            <a:ext cx="11009168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Methodology: 	 </a:t>
            </a:r>
            <a:r>
              <a:rPr lang="en-US" sz="2000" dirty="0"/>
              <a:t>Data cleaning,</a:t>
            </a:r>
          </a:p>
          <a:p>
            <a:r>
              <a:rPr lang="en-US" sz="2000" dirty="0"/>
              <a:t>		 Regression analysis and ML classifier clusterings coding to formulate an oil production </a:t>
            </a:r>
          </a:p>
          <a:p>
            <a:r>
              <a:rPr lang="en-US" sz="2000" dirty="0"/>
              <a:t>		 prediction model </a:t>
            </a:r>
          </a:p>
          <a:p>
            <a:endParaRPr lang="en-US" sz="2000" dirty="0"/>
          </a:p>
          <a:p>
            <a:r>
              <a:rPr lang="en-US" sz="2200" dirty="0"/>
              <a:t>Software used:   </a:t>
            </a:r>
            <a:r>
              <a:rPr lang="en-US" sz="2000" dirty="0"/>
              <a:t>Python (Pandas &amp; Matplotlib), </a:t>
            </a:r>
            <a:r>
              <a:rPr lang="en-US" sz="2000" dirty="0" err="1"/>
              <a:t>Numpy</a:t>
            </a:r>
            <a:r>
              <a:rPr lang="en-US" sz="2000" dirty="0"/>
              <a:t>, Ski-Learn (Ridge regression, Random forest,</a:t>
            </a:r>
          </a:p>
          <a:p>
            <a:r>
              <a:rPr lang="en-US" sz="2000" dirty="0"/>
              <a:t>	                 Decision Tree', K-NN, Bagging Tree, Bagging K-NN, </a:t>
            </a:r>
            <a:r>
              <a:rPr lang="en-US" sz="2000" dirty="0" err="1"/>
              <a:t>Mlxtend</a:t>
            </a:r>
            <a:r>
              <a:rPr lang="en-US" sz="2000" dirty="0"/>
              <a:t> plotting</a:t>
            </a: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3122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1"/>
            <a:ext cx="12192000" cy="6889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Analysis 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kern="0" dirty="0">
                <a:latin typeface="Arial"/>
                <a:cs typeface="Arial"/>
                <a:sym typeface="Arial"/>
              </a:rPr>
              <a:t>Data Statistics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hangingPunct="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hangingPunct="0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</a:endParaRPr>
          </a:p>
          <a:p>
            <a:pPr hangingPunct="0"/>
            <a:endParaRPr lang="en-US" sz="2200" dirty="0">
              <a:latin typeface="Times New Roman" panose="02020603050405020304" pitchFamily="18" charset="0"/>
            </a:endParaRPr>
          </a:p>
          <a:p>
            <a:pPr hangingPunct="0"/>
            <a:endParaRPr lang="en-US" sz="2200" dirty="0">
              <a:latin typeface="Times New Roman" panose="02020603050405020304" pitchFamily="18" charset="0"/>
            </a:endParaRPr>
          </a:p>
          <a:p>
            <a:pPr hangingPunct="0"/>
            <a:endParaRPr 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hangingPunct="0"/>
            <a:endParaRPr lang="en-US" u="sng" kern="0" dirty="0">
              <a:solidFill>
                <a:srgbClr val="0000FF"/>
              </a:solidFill>
              <a:latin typeface="Times New Roman" panose="02020603050405020304" pitchFamily="18" charset="0"/>
              <a:cs typeface="Arial"/>
              <a:sym typeface="Arial"/>
            </a:endParaRPr>
          </a:p>
          <a:p>
            <a:pPr hangingPunct="0"/>
            <a:endParaRPr lang="en-US" u="sng" kern="0" dirty="0">
              <a:solidFill>
                <a:srgbClr val="0000FF"/>
              </a:solidFill>
              <a:latin typeface="Times New Roman" panose="02020603050405020304" pitchFamily="18" charset="0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D765C6-7F24-494F-BD64-4E4C81CDF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16092"/>
              </p:ext>
            </p:extLst>
          </p:nvPr>
        </p:nvGraphicFramePr>
        <p:xfrm>
          <a:off x="211775" y="1488990"/>
          <a:ext cx="11768450" cy="3682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211">
                  <a:extLst>
                    <a:ext uri="{9D8B030D-6E8A-4147-A177-3AD203B41FA5}">
                      <a16:colId xmlns:a16="http://schemas.microsoft.com/office/drawing/2014/main" val="4207529403"/>
                    </a:ext>
                  </a:extLst>
                </a:gridCol>
                <a:gridCol w="1392715">
                  <a:extLst>
                    <a:ext uri="{9D8B030D-6E8A-4147-A177-3AD203B41FA5}">
                      <a16:colId xmlns:a16="http://schemas.microsoft.com/office/drawing/2014/main" val="4267627568"/>
                    </a:ext>
                  </a:extLst>
                </a:gridCol>
                <a:gridCol w="1452402">
                  <a:extLst>
                    <a:ext uri="{9D8B030D-6E8A-4147-A177-3AD203B41FA5}">
                      <a16:colId xmlns:a16="http://schemas.microsoft.com/office/drawing/2014/main" val="1816554798"/>
                    </a:ext>
                  </a:extLst>
                </a:gridCol>
                <a:gridCol w="1134067">
                  <a:extLst>
                    <a:ext uri="{9D8B030D-6E8A-4147-A177-3AD203B41FA5}">
                      <a16:colId xmlns:a16="http://schemas.microsoft.com/office/drawing/2014/main" val="528864034"/>
                    </a:ext>
                  </a:extLst>
                </a:gridCol>
                <a:gridCol w="1298211">
                  <a:extLst>
                    <a:ext uri="{9D8B030D-6E8A-4147-A177-3AD203B41FA5}">
                      <a16:colId xmlns:a16="http://schemas.microsoft.com/office/drawing/2014/main" val="2040130627"/>
                    </a:ext>
                  </a:extLst>
                </a:gridCol>
                <a:gridCol w="1298211">
                  <a:extLst>
                    <a:ext uri="{9D8B030D-6E8A-4147-A177-3AD203B41FA5}">
                      <a16:colId xmlns:a16="http://schemas.microsoft.com/office/drawing/2014/main" val="3144731833"/>
                    </a:ext>
                  </a:extLst>
                </a:gridCol>
                <a:gridCol w="1298211">
                  <a:extLst>
                    <a:ext uri="{9D8B030D-6E8A-4147-A177-3AD203B41FA5}">
                      <a16:colId xmlns:a16="http://schemas.microsoft.com/office/drawing/2014/main" val="3904738313"/>
                    </a:ext>
                  </a:extLst>
                </a:gridCol>
                <a:gridCol w="1298211">
                  <a:extLst>
                    <a:ext uri="{9D8B030D-6E8A-4147-A177-3AD203B41FA5}">
                      <a16:colId xmlns:a16="http://schemas.microsoft.com/office/drawing/2014/main" val="1466139503"/>
                    </a:ext>
                  </a:extLst>
                </a:gridCol>
                <a:gridCol w="1298211">
                  <a:extLst>
                    <a:ext uri="{9D8B030D-6E8A-4147-A177-3AD203B41FA5}">
                      <a16:colId xmlns:a16="http://schemas.microsoft.com/office/drawing/2014/main" val="95555043"/>
                    </a:ext>
                  </a:extLst>
                </a:gridCol>
              </a:tblGrid>
              <a:tr h="77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AVG_Downhole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    Pressure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</a:t>
                      </a:r>
                      <a:r>
                        <a:rPr lang="en-US" sz="1600" u="none" strike="noStrike" dirty="0" err="1">
                          <a:effectLst/>
                        </a:rPr>
                        <a:t>AVG_Downhole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Temp</a:t>
                      </a: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AVG_DP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 Tubing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AVG_CHOKE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  Size_%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AVG_WHP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 Pressure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AVG_WHT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Pressure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DP Choke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 Size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BORE_OIL</a:t>
                      </a:r>
                    </a:p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        Volume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954841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count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7996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7996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7996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7996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7996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000610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178.52148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77.620934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151.322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61.15385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45.22788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75.98779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16.18717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1251.611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626103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106.92566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45.820701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73.005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33.72532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18.98735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17.82514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17.38256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1343.785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935446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87852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56.5555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33.5451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31.9405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71.15125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3.3545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639082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50%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229.4175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104.8925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175.401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59.2044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38.192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81.8745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8.799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715.5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196822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75%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251.59475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106.377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203.671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54.952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88.43275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23.995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1651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935044"/>
                  </a:ext>
                </a:extLst>
              </a:tr>
              <a:tr h="363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314.778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108.502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259.087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120.889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93.51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106.035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5902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098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09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00E8AB-A8FB-CF42-BD4A-BABA216A8A99}"/>
              </a:ext>
            </a:extLst>
          </p:cNvPr>
          <p:cNvSpPr/>
          <p:nvPr/>
        </p:nvSpPr>
        <p:spPr>
          <a:xfrm>
            <a:off x="1402079" y="136525"/>
            <a:ext cx="9387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Arial"/>
                <a:cs typeface="Arial"/>
                <a:sym typeface="Arial"/>
              </a:rPr>
              <a:t>ML Classifiers – Ensemble analysis on aggregate samples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13448-11B4-8245-822E-F4D34EEF12B2}"/>
              </a:ext>
            </a:extLst>
          </p:cNvPr>
          <p:cNvSpPr txBox="1"/>
          <p:nvPr/>
        </p:nvSpPr>
        <p:spPr>
          <a:xfrm>
            <a:off x="838200" y="1054249"/>
            <a:ext cx="546578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Random Forest Analysis :</a:t>
            </a:r>
            <a:r>
              <a:rPr lang="en-US" sz="2000" dirty="0"/>
              <a:t>		</a:t>
            </a:r>
            <a:endParaRPr lang="en-US" sz="2000" u="sng" dirty="0"/>
          </a:p>
          <a:p>
            <a:endParaRPr lang="en-US" sz="2000" u="sng" dirty="0"/>
          </a:p>
          <a:p>
            <a:r>
              <a:rPr lang="en-US" dirty="0"/>
              <a:t>		</a:t>
            </a:r>
            <a:r>
              <a:rPr lang="en-US" dirty="0" err="1"/>
              <a:t>rf</a:t>
            </a:r>
            <a:r>
              <a:rPr lang="en-US" dirty="0"/>
              <a:t> Score (trained)  		0.99 	</a:t>
            </a:r>
          </a:p>
          <a:p>
            <a:r>
              <a:rPr lang="en-US" dirty="0"/>
              <a:t>		</a:t>
            </a:r>
            <a:r>
              <a:rPr lang="en-US" dirty="0" err="1"/>
              <a:t>rf</a:t>
            </a:r>
            <a:r>
              <a:rPr lang="en-US" dirty="0"/>
              <a:t> Score (test)        		0.01</a:t>
            </a:r>
          </a:p>
          <a:p>
            <a:r>
              <a:rPr lang="en-US" dirty="0"/>
              <a:t>		Features relevance :</a:t>
            </a:r>
          </a:p>
          <a:p>
            <a:r>
              <a:rPr lang="en-US" dirty="0"/>
              <a:t>							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32495C-CB80-4F4C-9377-B47842475C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711121"/>
              </p:ext>
            </p:extLst>
          </p:nvPr>
        </p:nvGraphicFramePr>
        <p:xfrm>
          <a:off x="6617746" y="1054249"/>
          <a:ext cx="4572000" cy="236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FFDAF32-3ABE-FF45-BEAF-B7079B92BD28}"/>
              </a:ext>
            </a:extLst>
          </p:cNvPr>
          <p:cNvSpPr/>
          <p:nvPr/>
        </p:nvSpPr>
        <p:spPr>
          <a:xfrm>
            <a:off x="7909767" y="3584798"/>
            <a:ext cx="1401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 FITTED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1FD599-9DDC-264F-AA9C-5227F1C1BF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779069"/>
              </p:ext>
            </p:extLst>
          </p:nvPr>
        </p:nvGraphicFramePr>
        <p:xfrm>
          <a:off x="6690176" y="3898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1BCAD51-DC3E-3C46-B146-1B357FA50A15}"/>
              </a:ext>
            </a:extLst>
          </p:cNvPr>
          <p:cNvSpPr/>
          <p:nvPr/>
        </p:nvSpPr>
        <p:spPr>
          <a:xfrm>
            <a:off x="929824" y="3954130"/>
            <a:ext cx="435426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Other Ensemble Boosting methods </a:t>
            </a:r>
            <a:r>
              <a:rPr lang="en-US" dirty="0"/>
              <a:t>:</a:t>
            </a:r>
          </a:p>
          <a:p>
            <a:endParaRPr lang="en-US" u="sng" dirty="0"/>
          </a:p>
          <a:p>
            <a:r>
              <a:rPr lang="en-US" dirty="0"/>
              <a:t>Various data averaging/boosting techniques </a:t>
            </a:r>
          </a:p>
          <a:p>
            <a:r>
              <a:rPr lang="en-US" dirty="0"/>
              <a:t>are attempted – </a:t>
            </a:r>
          </a:p>
          <a:p>
            <a:endParaRPr lang="en-US" dirty="0"/>
          </a:p>
          <a:p>
            <a:r>
              <a:rPr lang="en-US" dirty="0"/>
              <a:t>Prediction accuracies are not improved</a:t>
            </a:r>
          </a:p>
          <a:p>
            <a:r>
              <a:rPr lang="en-US" dirty="0"/>
              <a:t>	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5063BAF-6E96-F645-82DF-B6B8D712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</p:spTree>
    <p:extLst>
      <p:ext uri="{BB962C8B-B14F-4D97-AF65-F5344CB8AC3E}">
        <p14:creationId xmlns:p14="http://schemas.microsoft.com/office/powerpoint/2010/main" val="38460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62995E-9A13-B54C-95AF-460A5CC07337}"/>
              </a:ext>
            </a:extLst>
          </p:cNvPr>
          <p:cNvSpPr/>
          <p:nvPr/>
        </p:nvSpPr>
        <p:spPr>
          <a:xfrm>
            <a:off x="152827" y="136525"/>
            <a:ext cx="11924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Ridge Regression Variance Model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92B6F70-37A9-FB46-9DBB-65CB1C9E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15B8E-08E9-5441-B969-F5117C31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6" y="1597431"/>
            <a:ext cx="5974979" cy="4162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C70CB3-6DF7-5A42-AB79-8E4FFA66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79" y="1597431"/>
            <a:ext cx="5974979" cy="41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0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A97D1-84D8-A14C-A6EB-B86121BF65D9}"/>
              </a:ext>
            </a:extLst>
          </p:cNvPr>
          <p:cNvSpPr/>
          <p:nvPr/>
        </p:nvSpPr>
        <p:spPr>
          <a:xfrm>
            <a:off x="104897" y="121241"/>
            <a:ext cx="11982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sz="2400" kern="0" dirty="0">
                <a:latin typeface="Arial"/>
                <a:cs typeface="Arial"/>
                <a:sym typeface="Arial"/>
              </a:rPr>
              <a:t>KNN on oil production categories (ranges)</a:t>
            </a:r>
          </a:p>
          <a:p>
            <a:pPr algn="ctr" hangingPunct="0"/>
            <a:r>
              <a:rPr lang="en-US" sz="2400" kern="0" dirty="0">
                <a:latin typeface="Arial"/>
                <a:cs typeface="Arial"/>
                <a:sym typeface="Arial"/>
              </a:rPr>
              <a:t>Individual Wells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61C0FA-1B59-DE40-AB17-A8EA62F37D15}"/>
              </a:ext>
            </a:extLst>
          </p:cNvPr>
          <p:cNvGrpSpPr/>
          <p:nvPr/>
        </p:nvGrpSpPr>
        <p:grpSpPr>
          <a:xfrm>
            <a:off x="605559" y="3701554"/>
            <a:ext cx="3213406" cy="2874529"/>
            <a:chOff x="771812" y="3589842"/>
            <a:chExt cx="2501900" cy="17653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ED5668-3648-7648-9B57-044C06B4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812" y="3589842"/>
              <a:ext cx="2501900" cy="17653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290491-FD43-1D44-BCDD-097EEB6EBCA5}"/>
                </a:ext>
              </a:extLst>
            </p:cNvPr>
            <p:cNvSpPr/>
            <p:nvPr/>
          </p:nvSpPr>
          <p:spPr>
            <a:xfrm>
              <a:off x="1271366" y="4905806"/>
              <a:ext cx="10150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Test </a:t>
              </a:r>
              <a:r>
                <a:rPr lang="en-US" sz="1050" dirty="0" err="1"/>
                <a:t>Acc</a:t>
              </a:r>
              <a:r>
                <a:rPr lang="en-US" sz="1050" dirty="0"/>
                <a:t>: 0.757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703A3B-E961-E54E-A586-DFD4DCF435EF}"/>
              </a:ext>
            </a:extLst>
          </p:cNvPr>
          <p:cNvGrpSpPr/>
          <p:nvPr/>
        </p:nvGrpSpPr>
        <p:grpSpPr>
          <a:xfrm>
            <a:off x="4119678" y="3701553"/>
            <a:ext cx="3537190" cy="2874529"/>
            <a:chOff x="4317925" y="3589842"/>
            <a:chExt cx="2501900" cy="17653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5A56730-A77C-CC4C-8E38-C1058DD3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925" y="3589842"/>
              <a:ext cx="2501900" cy="17653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D8161-5C29-3341-BFF5-8523D5320F80}"/>
                </a:ext>
              </a:extLst>
            </p:cNvPr>
            <p:cNvSpPr/>
            <p:nvPr/>
          </p:nvSpPr>
          <p:spPr>
            <a:xfrm>
              <a:off x="5115551" y="4864316"/>
              <a:ext cx="10150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Test </a:t>
              </a:r>
              <a:r>
                <a:rPr lang="en-US" sz="1050" dirty="0" err="1"/>
                <a:t>Acc</a:t>
              </a:r>
              <a:r>
                <a:rPr lang="en-US" sz="1050" dirty="0"/>
                <a:t>: 0.900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520EB9-BCB3-E142-A312-8C0DC419C7A7}"/>
              </a:ext>
            </a:extLst>
          </p:cNvPr>
          <p:cNvGrpSpPr/>
          <p:nvPr/>
        </p:nvGrpSpPr>
        <p:grpSpPr>
          <a:xfrm>
            <a:off x="7854726" y="3701554"/>
            <a:ext cx="3408644" cy="2874527"/>
            <a:chOff x="7864038" y="3582778"/>
            <a:chExt cx="2501900" cy="17653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906C16-D79E-BD4F-981E-D4756A3C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038" y="3582778"/>
              <a:ext cx="2501900" cy="17653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02FDBC-FE22-7043-A4A2-A3671FCE1A1D}"/>
                </a:ext>
              </a:extLst>
            </p:cNvPr>
            <p:cNvSpPr/>
            <p:nvPr/>
          </p:nvSpPr>
          <p:spPr>
            <a:xfrm>
              <a:off x="8747498" y="4833096"/>
              <a:ext cx="10150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Test </a:t>
              </a:r>
              <a:r>
                <a:rPr lang="en-US" sz="1050" dirty="0" err="1"/>
                <a:t>Acc</a:t>
              </a:r>
              <a:r>
                <a:rPr lang="en-US" sz="1050" dirty="0"/>
                <a:t>: 0.973</a:t>
              </a:r>
            </a:p>
          </p:txBody>
        </p:sp>
      </p:grp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AA8C2B6D-3EBD-B34D-AD69-1C5503F6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0662" y="6538130"/>
            <a:ext cx="2743200" cy="365125"/>
          </a:xfrm>
        </p:spPr>
        <p:txBody>
          <a:bodyPr/>
          <a:lstStyle/>
          <a:p>
            <a:r>
              <a:rPr lang="en-US" sz="1000" dirty="0"/>
              <a:t>5/18/2019</a:t>
            </a:r>
            <a:r>
              <a:rPr lang="en-US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D648D4-25F1-4D4F-8866-D03A92834632}"/>
              </a:ext>
            </a:extLst>
          </p:cNvPr>
          <p:cNvSpPr txBox="1"/>
          <p:nvPr/>
        </p:nvSpPr>
        <p:spPr>
          <a:xfrm>
            <a:off x="2460396" y="6615563"/>
            <a:ext cx="9832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Oil production categorized in ranges of 250 barrels (Total 24 ranges for 0 to 6000  barrels)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AB513E-8548-E041-A4D5-DE8FF5481D76}"/>
              </a:ext>
            </a:extLst>
          </p:cNvPr>
          <p:cNvGrpSpPr/>
          <p:nvPr/>
        </p:nvGrpSpPr>
        <p:grpSpPr>
          <a:xfrm>
            <a:off x="605559" y="914719"/>
            <a:ext cx="10614667" cy="4817959"/>
            <a:chOff x="605559" y="914719"/>
            <a:chExt cx="10614667" cy="481795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960B7A-8F24-C340-8936-8C054864F401}"/>
                </a:ext>
              </a:extLst>
            </p:cNvPr>
            <p:cNvGrpSpPr/>
            <p:nvPr/>
          </p:nvGrpSpPr>
          <p:grpSpPr>
            <a:xfrm>
              <a:off x="605559" y="914719"/>
              <a:ext cx="3263082" cy="2699849"/>
              <a:chOff x="605559" y="851308"/>
              <a:chExt cx="2501900" cy="17653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F47764B-75ED-6C4D-B9C6-4D13722BD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559" y="851308"/>
                <a:ext cx="2501900" cy="17653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F9E702-F50A-A741-A605-C59B89146A8A}"/>
                  </a:ext>
                </a:extLst>
              </p:cNvPr>
              <p:cNvSpPr/>
              <p:nvPr/>
            </p:nvSpPr>
            <p:spPr>
              <a:xfrm>
                <a:off x="1410488" y="2214261"/>
                <a:ext cx="10518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Test </a:t>
                </a:r>
                <a:r>
                  <a:rPr lang="en-US" sz="1050" dirty="0" err="1"/>
                  <a:t>Acc</a:t>
                </a:r>
                <a:r>
                  <a:rPr lang="en-US" sz="1050" dirty="0"/>
                  <a:t>: 0.771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C626F5-E3A7-5B47-BC10-A096CFD4C452}"/>
                </a:ext>
              </a:extLst>
            </p:cNvPr>
            <p:cNvGrpSpPr/>
            <p:nvPr/>
          </p:nvGrpSpPr>
          <p:grpSpPr>
            <a:xfrm>
              <a:off x="1485264" y="914720"/>
              <a:ext cx="9734962" cy="4227434"/>
              <a:chOff x="1485264" y="914720"/>
              <a:chExt cx="9734962" cy="422743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656999C-7572-BA49-BE3F-6870B9FFF5C8}"/>
                  </a:ext>
                </a:extLst>
              </p:cNvPr>
              <p:cNvGrpSpPr/>
              <p:nvPr/>
            </p:nvGrpSpPr>
            <p:grpSpPr>
              <a:xfrm>
                <a:off x="4393786" y="914720"/>
                <a:ext cx="3263083" cy="2577692"/>
                <a:chOff x="4393787" y="914721"/>
                <a:chExt cx="2501900" cy="1765300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F6B8479-21F2-9743-B6FD-CDFBF4499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3787" y="914721"/>
                  <a:ext cx="2501900" cy="1765300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20663B1-0072-3D4C-B46A-21F84A0C2477}"/>
                    </a:ext>
                  </a:extLst>
                </p:cNvPr>
                <p:cNvSpPr/>
                <p:nvPr/>
              </p:nvSpPr>
              <p:spPr>
                <a:xfrm>
                  <a:off x="5017697" y="2253530"/>
                  <a:ext cx="101502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Test </a:t>
                  </a:r>
                  <a:r>
                    <a:rPr lang="en-US" sz="1050" dirty="0" err="1"/>
                    <a:t>Acc</a:t>
                  </a:r>
                  <a:r>
                    <a:rPr lang="en-US" sz="1050" dirty="0"/>
                    <a:t>: 0.762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87E1E18-9EB4-034D-BAAA-76E702252741}"/>
                  </a:ext>
                </a:extLst>
              </p:cNvPr>
              <p:cNvGrpSpPr/>
              <p:nvPr/>
            </p:nvGrpSpPr>
            <p:grpSpPr>
              <a:xfrm>
                <a:off x="7854726" y="949494"/>
                <a:ext cx="3365500" cy="2479506"/>
                <a:chOff x="7854726" y="949494"/>
                <a:chExt cx="2463800" cy="176530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F0AE637-15DF-3649-B07F-E0E7C1A5B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4726" y="949494"/>
                  <a:ext cx="2463800" cy="1765300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3681781-6530-FD41-BAAD-0F3B00882625}"/>
                    </a:ext>
                  </a:extLst>
                </p:cNvPr>
                <p:cNvSpPr/>
                <p:nvPr/>
              </p:nvSpPr>
              <p:spPr>
                <a:xfrm>
                  <a:off x="8488063" y="2285022"/>
                  <a:ext cx="101502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Test </a:t>
                  </a:r>
                  <a:r>
                    <a:rPr lang="en-US" sz="1050" dirty="0" err="1"/>
                    <a:t>Acc</a:t>
                  </a:r>
                  <a:r>
                    <a:rPr lang="en-US" sz="1050" dirty="0"/>
                    <a:t>: 0.634</a:t>
                  </a:r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3250561-7EA9-EF49-B6FF-01E7443FD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5264" y="1129553"/>
                <a:ext cx="2258271" cy="119409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77DEA8A-F54D-8E42-8492-4EC9779A2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5509" y="1151068"/>
                <a:ext cx="2011680" cy="106371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7BAECEA-DA5B-9C4E-988A-6AF8A1C8D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16651" y="1170027"/>
                <a:ext cx="1975826" cy="104475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3EFD1F2-59F0-3D41-AA54-E7F75B00E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8600" y="3985765"/>
                <a:ext cx="2109000" cy="115638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835635E-E227-6043-AD4B-65ABF9E60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1881" y="3936641"/>
                <a:ext cx="2252812" cy="1181502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B195585-3299-574F-ADBE-7F93BBD37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32329" y="3936641"/>
                <a:ext cx="1860148" cy="983585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4FF722-E670-4B42-984A-B422632408D9}"/>
                </a:ext>
              </a:extLst>
            </p:cNvPr>
            <p:cNvSpPr txBox="1"/>
            <p:nvPr/>
          </p:nvSpPr>
          <p:spPr>
            <a:xfrm>
              <a:off x="2941163" y="2535810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F5D482-A7D8-0542-92E5-3D9AB3B4E555}"/>
                </a:ext>
              </a:extLst>
            </p:cNvPr>
            <p:cNvSpPr txBox="1"/>
            <p:nvPr/>
          </p:nvSpPr>
          <p:spPr>
            <a:xfrm>
              <a:off x="3206789" y="2869650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CEA0AE-99E8-E043-A93A-CB139A4B5D33}"/>
                </a:ext>
              </a:extLst>
            </p:cNvPr>
            <p:cNvSpPr txBox="1"/>
            <p:nvPr/>
          </p:nvSpPr>
          <p:spPr>
            <a:xfrm>
              <a:off x="4826160" y="2543955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C17633-2ECD-7D4F-A7FF-1734812E3622}"/>
                </a:ext>
              </a:extLst>
            </p:cNvPr>
            <p:cNvSpPr txBox="1"/>
            <p:nvPr/>
          </p:nvSpPr>
          <p:spPr>
            <a:xfrm>
              <a:off x="6671193" y="2320366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585CC3-7C2D-E543-A6E2-4AF7B6181D84}"/>
                </a:ext>
              </a:extLst>
            </p:cNvPr>
            <p:cNvSpPr txBox="1"/>
            <p:nvPr/>
          </p:nvSpPr>
          <p:spPr>
            <a:xfrm>
              <a:off x="8596225" y="2539550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67E548-F444-314F-85F1-9F23375F6B40}"/>
                </a:ext>
              </a:extLst>
            </p:cNvPr>
            <p:cNvSpPr txBox="1"/>
            <p:nvPr/>
          </p:nvSpPr>
          <p:spPr>
            <a:xfrm>
              <a:off x="10441258" y="2449866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12541A-4A22-1942-A3A7-B3C7AD4BC4A0}"/>
                </a:ext>
              </a:extLst>
            </p:cNvPr>
            <p:cNvSpPr txBox="1"/>
            <p:nvPr/>
          </p:nvSpPr>
          <p:spPr>
            <a:xfrm>
              <a:off x="1360064" y="5409512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DF649F-C950-D447-B251-0B44E740B961}"/>
                </a:ext>
              </a:extLst>
            </p:cNvPr>
            <p:cNvSpPr txBox="1"/>
            <p:nvPr/>
          </p:nvSpPr>
          <p:spPr>
            <a:xfrm>
              <a:off x="2987226" y="5402493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B00845-0D46-594A-B35F-B264CD6590E2}"/>
                </a:ext>
              </a:extLst>
            </p:cNvPr>
            <p:cNvSpPr txBox="1"/>
            <p:nvPr/>
          </p:nvSpPr>
          <p:spPr>
            <a:xfrm>
              <a:off x="4928975" y="5517234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31F0E2-C6DE-154E-921B-9D70F7A09B3C}"/>
                </a:ext>
              </a:extLst>
            </p:cNvPr>
            <p:cNvSpPr txBox="1"/>
            <p:nvPr/>
          </p:nvSpPr>
          <p:spPr>
            <a:xfrm>
              <a:off x="6885955" y="5401342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8F613-E1D6-384B-9175-48B735D6C7B1}"/>
                </a:ext>
              </a:extLst>
            </p:cNvPr>
            <p:cNvSpPr txBox="1"/>
            <p:nvPr/>
          </p:nvSpPr>
          <p:spPr>
            <a:xfrm>
              <a:off x="10742442" y="5031095"/>
              <a:ext cx="377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Test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A62AB6-7113-9746-88BD-3B0E3D347B89}"/>
                </a:ext>
              </a:extLst>
            </p:cNvPr>
            <p:cNvSpPr txBox="1"/>
            <p:nvPr/>
          </p:nvSpPr>
          <p:spPr>
            <a:xfrm>
              <a:off x="8932023" y="4744262"/>
              <a:ext cx="536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4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43483-D406-454A-B79B-62C2787A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5/18/2019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CEA26-3D6E-4546-960B-926095FF0A01}"/>
              </a:ext>
            </a:extLst>
          </p:cNvPr>
          <p:cNvSpPr/>
          <p:nvPr/>
        </p:nvSpPr>
        <p:spPr>
          <a:xfrm>
            <a:off x="104897" y="121241"/>
            <a:ext cx="11982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sz="2400" kern="0" dirty="0">
                <a:latin typeface="Arial"/>
                <a:cs typeface="Arial"/>
                <a:sym typeface="Arial"/>
              </a:rPr>
              <a:t>KNN on oil production categories (ranges)</a:t>
            </a:r>
          </a:p>
          <a:p>
            <a:pPr algn="ctr" hangingPunct="0"/>
            <a:r>
              <a:rPr lang="en-US" sz="2400" kern="0" dirty="0">
                <a:latin typeface="Arial"/>
                <a:cs typeface="Arial"/>
                <a:sym typeface="Arial"/>
              </a:rPr>
              <a:t>All Wells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7D7EE-72DB-4843-B773-319BDBC7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857" y="1222745"/>
            <a:ext cx="6454731" cy="3413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6098AF-F1AA-2F4E-B63E-47AC918EE260}"/>
              </a:ext>
            </a:extLst>
          </p:cNvPr>
          <p:cNvSpPr txBox="1"/>
          <p:nvPr/>
        </p:nvSpPr>
        <p:spPr>
          <a:xfrm>
            <a:off x="3101418" y="5358256"/>
            <a:ext cx="5626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Oil production categorized in ranges of 250 </a:t>
            </a:r>
            <a:r>
              <a:rPr lang="en-US" sz="1200" dirty="0" err="1">
                <a:solidFill>
                  <a:srgbClr val="0070C0"/>
                </a:solidFill>
              </a:rPr>
              <a:t>bbl</a:t>
            </a:r>
            <a:r>
              <a:rPr lang="en-US" sz="1200" dirty="0">
                <a:solidFill>
                  <a:srgbClr val="0070C0"/>
                </a:solidFill>
              </a:rPr>
              <a:t> (Total 24 ranges for 0 to 6000  barrels)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2DF79-2A72-DD49-ACDB-973867C56095}"/>
              </a:ext>
            </a:extLst>
          </p:cNvPr>
          <p:cNvGrpSpPr/>
          <p:nvPr/>
        </p:nvGrpSpPr>
        <p:grpSpPr>
          <a:xfrm>
            <a:off x="289474" y="1107307"/>
            <a:ext cx="5294866" cy="3735971"/>
            <a:chOff x="289474" y="1107307"/>
            <a:chExt cx="5294866" cy="37359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1090CC-41BC-4549-9066-4993BACACE8D}"/>
                </a:ext>
              </a:extLst>
            </p:cNvPr>
            <p:cNvGrpSpPr/>
            <p:nvPr/>
          </p:nvGrpSpPr>
          <p:grpSpPr>
            <a:xfrm>
              <a:off x="289474" y="1107307"/>
              <a:ext cx="5294866" cy="3735971"/>
              <a:chOff x="289474" y="1107307"/>
              <a:chExt cx="5294866" cy="373597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F24723-3388-CC4F-BF12-DF4657EE7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74" y="1107307"/>
                <a:ext cx="5294866" cy="3735971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2ABE6F-91D1-4D4C-BC23-9C175CA72E17}"/>
                  </a:ext>
                </a:extLst>
              </p:cNvPr>
              <p:cNvSpPr/>
              <p:nvPr/>
            </p:nvSpPr>
            <p:spPr>
              <a:xfrm>
                <a:off x="2586617" y="2465310"/>
                <a:ext cx="23974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k: 15, Train/Test Score: 0.732/0.700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62403E-3011-4646-9EB4-D254D356C891}"/>
                </a:ext>
              </a:extLst>
            </p:cNvPr>
            <p:cNvCxnSpPr/>
            <p:nvPr/>
          </p:nvCxnSpPr>
          <p:spPr>
            <a:xfrm>
              <a:off x="2667786" y="2742309"/>
              <a:ext cx="0" cy="81070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748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10104</TotalTime>
  <Words>367</Words>
  <Application>Microsoft Macintosh PowerPoint</Application>
  <PresentationFormat>Widescreen</PresentationFormat>
  <Paragraphs>249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Times New Roman</vt:lpstr>
      <vt:lpstr>Wingdings</vt:lpstr>
      <vt:lpstr>Office Theme</vt:lpstr>
      <vt:lpstr>A Machine Learning optimization model for oil production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Sailendra Mahapatra</cp:lastModifiedBy>
  <cp:revision>125</cp:revision>
  <cp:lastPrinted>2019-05-18T12:34:27Z</cp:lastPrinted>
  <dcterms:created xsi:type="dcterms:W3CDTF">2019-01-18T23:10:54Z</dcterms:created>
  <dcterms:modified xsi:type="dcterms:W3CDTF">2019-05-19T01:33:53Z</dcterms:modified>
  <cp:category/>
</cp:coreProperties>
</file>